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7053263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 María Martínez" userId="ba9c8949978bd308" providerId="LiveId" clId="{131CAA8D-2E61-486E-8B2C-61D9FA7F13DE}"/>
    <pc:docChg chg="custSel addSld modSld">
      <pc:chgData name="Ana María Martínez" userId="ba9c8949978bd308" providerId="LiveId" clId="{131CAA8D-2E61-486E-8B2C-61D9FA7F13DE}" dt="2024-06-19T14:15:54.390" v="147" actId="20577"/>
      <pc:docMkLst>
        <pc:docMk/>
      </pc:docMkLst>
      <pc:sldChg chg="modSp mod">
        <pc:chgData name="Ana María Martínez" userId="ba9c8949978bd308" providerId="LiveId" clId="{131CAA8D-2E61-486E-8B2C-61D9FA7F13DE}" dt="2024-06-19T14:15:08.058" v="125" actId="6549"/>
        <pc:sldMkLst>
          <pc:docMk/>
          <pc:sldMk cId="1466393294" sldId="262"/>
        </pc:sldMkLst>
        <pc:spChg chg="mod">
          <ac:chgData name="Ana María Martínez" userId="ba9c8949978bd308" providerId="LiveId" clId="{131CAA8D-2E61-486E-8B2C-61D9FA7F13DE}" dt="2024-06-19T14:15:08.058" v="125" actId="6549"/>
          <ac:spMkLst>
            <pc:docMk/>
            <pc:sldMk cId="1466393294" sldId="262"/>
            <ac:spMk id="3" creationId="{1359D856-83D4-7113-C4CC-F9CBAF8FD108}"/>
          </ac:spMkLst>
        </pc:spChg>
      </pc:sldChg>
      <pc:sldChg chg="modSp mod">
        <pc:chgData name="Ana María Martínez" userId="ba9c8949978bd308" providerId="LiveId" clId="{131CAA8D-2E61-486E-8B2C-61D9FA7F13DE}" dt="2024-06-19T14:15:34.544" v="131" actId="20577"/>
        <pc:sldMkLst>
          <pc:docMk/>
          <pc:sldMk cId="2902513214" sldId="263"/>
        </pc:sldMkLst>
        <pc:spChg chg="mod">
          <ac:chgData name="Ana María Martínez" userId="ba9c8949978bd308" providerId="LiveId" clId="{131CAA8D-2E61-486E-8B2C-61D9FA7F13DE}" dt="2024-06-19T14:15:23.190" v="130" actId="20577"/>
          <ac:spMkLst>
            <pc:docMk/>
            <pc:sldMk cId="2902513214" sldId="263"/>
            <ac:spMk id="2" creationId="{C3EC71AD-57CC-92C3-D7CD-EC065C935BD8}"/>
          </ac:spMkLst>
        </pc:spChg>
        <pc:spChg chg="mod">
          <ac:chgData name="Ana María Martínez" userId="ba9c8949978bd308" providerId="LiveId" clId="{131CAA8D-2E61-486E-8B2C-61D9FA7F13DE}" dt="2024-06-19T14:15:34.544" v="131" actId="20577"/>
          <ac:spMkLst>
            <pc:docMk/>
            <pc:sldMk cId="2902513214" sldId="263"/>
            <ac:spMk id="3" creationId="{0068FA42-CA44-1A11-AFC9-0A34502934CE}"/>
          </ac:spMkLst>
        </pc:spChg>
      </pc:sldChg>
      <pc:sldChg chg="modSp new mod">
        <pc:chgData name="Ana María Martínez" userId="ba9c8949978bd308" providerId="LiveId" clId="{131CAA8D-2E61-486E-8B2C-61D9FA7F13DE}" dt="2024-06-19T14:15:54.390" v="147" actId="20577"/>
        <pc:sldMkLst>
          <pc:docMk/>
          <pc:sldMk cId="1103763223" sldId="264"/>
        </pc:sldMkLst>
        <pc:spChg chg="mod">
          <ac:chgData name="Ana María Martínez" userId="ba9c8949978bd308" providerId="LiveId" clId="{131CAA8D-2E61-486E-8B2C-61D9FA7F13DE}" dt="2024-06-19T14:15:54.390" v="147" actId="20577"/>
          <ac:spMkLst>
            <pc:docMk/>
            <pc:sldMk cId="1103763223" sldId="264"/>
            <ac:spMk id="2" creationId="{40EA9C1C-92F6-DF2C-621E-6A1812C450A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78426124-FB6C-4A16-8D62-EFFD9CB943F5}" type="datetimeFigureOut">
              <a:rPr lang="es-AR" smtClean="0"/>
              <a:t>11/8/2024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1163638"/>
            <a:ext cx="5586413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5327" y="4480004"/>
            <a:ext cx="5642610" cy="3665458"/>
          </a:xfrm>
          <a:prstGeom prst="rect">
            <a:avLst/>
          </a:prstGeom>
        </p:spPr>
        <p:txBody>
          <a:bodyPr vert="horz" lIns="93497" tIns="46749" rIns="93497" bIns="46749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95217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E16B4DDD-53E1-43BC-8359-D7BE72F3633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91966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6B4DDD-53E1-43BC-8359-D7BE72F36338}" type="slidenum">
              <a:rPr lang="es-AR" smtClean="0"/>
              <a:t>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45850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8/11/2024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8/11/2024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8/11/2024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8/11/2024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8/11/2024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8/11/2024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8/11/2024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8/11/2024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8/11/2024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8/11/2024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8/11/2024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8/11/2024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F754054-3DBD-1021-4DDF-DEB193878A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/>
              <a:t>Mediaciones comunitarias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C30D1C98-CFA9-AB51-3065-6619D7F6C4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s-AR" dirty="0"/>
              <a:t>EN EL MARCO DEL CONVENIO SUSCRIPTO </a:t>
            </a:r>
          </a:p>
          <a:p>
            <a:r>
              <a:rPr lang="es-AR" dirty="0"/>
              <a:t>ENTRE EL COLEGIO DE ABOGADOS DE MERCEDES  Y</a:t>
            </a:r>
          </a:p>
          <a:p>
            <a:r>
              <a:rPr lang="es-AR" dirty="0"/>
              <a:t> EL MUNICIPIO DE LUJAN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="" xmlns:a16="http://schemas.microsoft.com/office/drawing/2014/main" id="{EAA05195-B47E-BE47-ED23-949280FB63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69332"/>
            <a:ext cx="65" cy="7386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altLang="es-AR" sz="1000" b="0" i="0" u="none" strike="noStrike" cap="none" normalizeH="0" baseline="0" dirty="0">
              <a:ln>
                <a:noFill/>
              </a:ln>
              <a:solidFill>
                <a:srgbClr val="444444"/>
              </a:solidFill>
              <a:effectLst/>
              <a:latin typeface="Encode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altLang="es-AR" sz="1000" b="1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EncodeSans"/>
              </a:rPr>
              <a:t/>
            </a:r>
            <a:br>
              <a:rPr kumimoji="0" lang="es-AR" altLang="es-AR" sz="1000" b="1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EncodeSans"/>
              </a:rPr>
            </a:br>
            <a:endParaRPr kumimoji="0" lang="es-AR" altLang="es-AR" sz="1000" b="1" i="0" u="none" strike="noStrike" cap="none" normalizeH="0" baseline="0" dirty="0">
              <a:ln>
                <a:noFill/>
              </a:ln>
              <a:solidFill>
                <a:srgbClr val="444444"/>
              </a:solidFill>
              <a:effectLst/>
              <a:latin typeface="Encode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altLang="es-A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824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="" xmlns:a16="http://schemas.microsoft.com/office/drawing/2014/main" id="{602A5DDB-4C79-BC49-D3ED-A38855A99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dirty="0"/>
              <a:t>MEDIACIONES COMUNITARIAS</a:t>
            </a:r>
          </a:p>
        </p:txBody>
      </p:sp>
      <p:sp>
        <p:nvSpPr>
          <p:cNvPr id="13" name="Marcador de contenido 12">
            <a:extLst>
              <a:ext uri="{FF2B5EF4-FFF2-40B4-BE49-F238E27FC236}">
                <a16:creationId xmlns="" xmlns:a16="http://schemas.microsoft.com/office/drawing/2014/main" id="{824A8761-DCE0-F96A-A264-295C60435B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81912" y="2557463"/>
            <a:ext cx="8378952" cy="31825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s-AR" dirty="0"/>
              <a:t>                </a:t>
            </a:r>
            <a:endParaRPr lang="es-AR" sz="2000" dirty="0"/>
          </a:p>
          <a:p>
            <a:pPr marL="0" indent="0">
              <a:buNone/>
            </a:pPr>
            <a:r>
              <a:rPr lang="es-AR" sz="3200" dirty="0">
                <a:latin typeface="Amasis MT Pro Medium" panose="020F0502020204030204" pitchFamily="18" charset="0"/>
              </a:rPr>
              <a:t>* Es un procedimiento voluntario, confidencial y gratuito para las partes.</a:t>
            </a:r>
          </a:p>
          <a:p>
            <a:endParaRPr lang="es-AR" sz="3200" dirty="0">
              <a:latin typeface="Amasis MT Pro Medium" panose="020F0502020204030204" pitchFamily="18" charset="0"/>
            </a:endParaRPr>
          </a:p>
          <a:p>
            <a:pPr marL="0" indent="0">
              <a:buNone/>
            </a:pPr>
            <a:r>
              <a:rPr lang="es-AR" sz="3200" dirty="0">
                <a:latin typeface="Amasis MT Pro Medium" panose="020F0502020204030204" pitchFamily="18" charset="0"/>
              </a:rPr>
              <a:t>* Los honorarios del Mediador los abona el Municipio de Luján. Por convenio ascienden a 3 </a:t>
            </a:r>
            <a:r>
              <a:rPr lang="es-AR" sz="3200" dirty="0" err="1">
                <a:latin typeface="Amasis MT Pro Medium" panose="020F0502020204030204" pitchFamily="18" charset="0"/>
              </a:rPr>
              <a:t>jus</a:t>
            </a:r>
            <a:r>
              <a:rPr lang="es-AR" sz="3200" dirty="0">
                <a:latin typeface="Amasis MT Pro Medium" panose="020F0502020204030204" pitchFamily="18" charset="0"/>
              </a:rPr>
              <a:t> arancelarios.</a:t>
            </a:r>
          </a:p>
          <a:p>
            <a:endParaRPr lang="es-AR" sz="3200" dirty="0">
              <a:latin typeface="Amasis MT Pro Medium" panose="020F0502020204030204" pitchFamily="18" charset="0"/>
            </a:endParaRPr>
          </a:p>
          <a:p>
            <a:pPr marL="0" indent="0">
              <a:buNone/>
            </a:pPr>
            <a:r>
              <a:rPr lang="es-AR" sz="3200" dirty="0">
                <a:latin typeface="Amasis MT Pro Medium" panose="020F0502020204030204" pitchFamily="18" charset="0"/>
              </a:rPr>
              <a:t>* Para cobrar previo hay que inscribirse como Proveedor.</a:t>
            </a:r>
          </a:p>
          <a:p>
            <a:endParaRPr lang="es-AR" sz="3200" dirty="0">
              <a:latin typeface="Amasis MT Pro Medium" panose="020F0502020204030204" pitchFamily="18" charset="0"/>
            </a:endParaRPr>
          </a:p>
          <a:p>
            <a:endParaRPr lang="es-AR" dirty="0"/>
          </a:p>
        </p:txBody>
      </p:sp>
      <p:sp>
        <p:nvSpPr>
          <p:cNvPr id="14" name="Marcador de contenido 13">
            <a:extLst>
              <a:ext uri="{FF2B5EF4-FFF2-40B4-BE49-F238E27FC236}">
                <a16:creationId xmlns="" xmlns:a16="http://schemas.microsoft.com/office/drawing/2014/main" id="{0CCCE9C0-98D2-3934-E08A-D2197C09B4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45289" y="3138618"/>
            <a:ext cx="3364799" cy="282537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s-AR" dirty="0"/>
              <a:t>            </a:t>
            </a:r>
            <a:endParaRPr lang="es-AR" b="1" u="sng" dirty="0"/>
          </a:p>
        </p:txBody>
      </p:sp>
      <p:sp>
        <p:nvSpPr>
          <p:cNvPr id="11" name="Rectangle 1">
            <a:extLst>
              <a:ext uri="{FF2B5EF4-FFF2-40B4-BE49-F238E27FC236}">
                <a16:creationId xmlns="" xmlns:a16="http://schemas.microsoft.com/office/drawing/2014/main" id="{9CC96BA8-6E2E-6DA4-DBF9-C203A4C1F0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446276"/>
            <a:ext cx="65" cy="8925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altLang="es-AR" sz="1000" b="0" i="0" u="none" strike="noStrike" cap="none" normalizeH="0" baseline="0" dirty="0">
              <a:ln>
                <a:noFill/>
              </a:ln>
              <a:solidFill>
                <a:srgbClr val="444444"/>
              </a:solidFill>
              <a:effectLst/>
              <a:latin typeface="Encode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altLang="es-AR" sz="1000" b="0" i="0" u="none" strike="noStrike" cap="none" normalizeH="0" baseline="0" dirty="0">
              <a:ln>
                <a:noFill/>
              </a:ln>
              <a:solidFill>
                <a:srgbClr val="444444"/>
              </a:solidFill>
              <a:effectLst/>
              <a:latin typeface="Encode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altLang="es-AR" sz="1000" b="1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EncodeSans"/>
              </a:rPr>
              <a:t/>
            </a:r>
            <a:br>
              <a:rPr kumimoji="0" lang="es-AR" altLang="es-AR" sz="1000" b="1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EncodeSans"/>
              </a:rPr>
            </a:br>
            <a:endParaRPr kumimoji="0" lang="es-AR" altLang="es-AR" sz="1000" b="1" i="0" u="none" strike="noStrike" cap="none" normalizeH="0" baseline="0" dirty="0">
              <a:ln>
                <a:noFill/>
              </a:ln>
              <a:solidFill>
                <a:srgbClr val="444444"/>
              </a:solidFill>
              <a:effectLst/>
              <a:latin typeface="Encode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altLang="es-A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188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122922C-BBA1-4B86-36C8-066434982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Alcance del acuerdo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4D6FD8B7-0782-FBD5-959F-5DF6B94306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s-AR" dirty="0"/>
          </a:p>
          <a:p>
            <a:r>
              <a:rPr lang="es-AR" sz="2400" dirty="0"/>
              <a:t>La validez del acuerdo es el compromiso que asumen las partes que deciden que es el modo mas beneficioso para resolver el conflicto.</a:t>
            </a:r>
          </a:p>
          <a:p>
            <a:r>
              <a:rPr lang="es-AR" sz="2400" u="sng" dirty="0"/>
              <a:t>El acuerdo no se homologa judicialmente.</a:t>
            </a:r>
          </a:p>
          <a:p>
            <a:r>
              <a:rPr lang="es-AR" sz="2400" dirty="0"/>
              <a:t>Lo acordado no resulta firme, ni irrevisable su contenido dispositivo.</a:t>
            </a:r>
          </a:p>
          <a:p>
            <a:r>
              <a:rPr lang="es-AR" sz="2400" dirty="0"/>
              <a:t>Si no se cumple el acuerdo, las partes pueden solicitar otra Mediación.</a:t>
            </a:r>
          </a:p>
          <a:p>
            <a:pPr marL="0" indent="0">
              <a:buNone/>
            </a:pPr>
            <a:endParaRPr lang="es-AR" sz="2400" dirty="0"/>
          </a:p>
          <a:p>
            <a:pPr marL="0" indent="0">
              <a:buNone/>
            </a:pPr>
            <a:endParaRPr lang="es-AR" sz="2400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819906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EF231B8-08AE-FF36-D832-AA17B4C93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procedimiento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DAB284A1-2E69-A245-4D93-A65AAFB0A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/>
              <a:t>El pedido de sorteo de Mediador lo realiza la Oficina de Mediaciones Comunitarias del Municipio al Centro de Mediación del Colegio de Abogados.</a:t>
            </a:r>
          </a:p>
          <a:p>
            <a:r>
              <a:rPr lang="es-AR" dirty="0"/>
              <a:t>El Centro de Mediación tiene dos días para designar Mediador (se designa por orden alfabético de la lista de inscriptos)</a:t>
            </a:r>
          </a:p>
          <a:p>
            <a:r>
              <a:rPr lang="es-AR" dirty="0"/>
              <a:t>El Mediador tiene dos días para aceptar el cargo.</a:t>
            </a:r>
          </a:p>
          <a:p>
            <a:r>
              <a:rPr lang="es-AR" dirty="0"/>
              <a:t>El Mediador debe fijar la audiencia dentro del plazo de 15 días hábiles y deberá confeccionar y enviar las cédulas a la Oficina de Mediaciones Comunitarias del Municipio.</a:t>
            </a:r>
          </a:p>
          <a:p>
            <a:r>
              <a:rPr lang="es-AR" dirty="0"/>
              <a:t>El diligenciamiento de las notificaciones se encuentra a cargo del Municipio.</a:t>
            </a:r>
          </a:p>
          <a:p>
            <a:endParaRPr lang="es-AR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902146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02B33D4-5C29-62EA-80C5-515BABF8F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audiencias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71166090-D844-AF54-3D14-EDDF31D503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1538" y="2486025"/>
            <a:ext cx="9658350" cy="3254003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s-AR" b="1" u="sng" dirty="0"/>
              <a:t>LA REGLA ES QUE LAS AUDIENCIAS SE CELEBREN “A DISTANCIA”</a:t>
            </a:r>
          </a:p>
          <a:p>
            <a:pPr marL="0" indent="0" algn="ctr">
              <a:buNone/>
            </a:pPr>
            <a:endParaRPr lang="es-AR" b="1" u="sng" dirty="0"/>
          </a:p>
          <a:p>
            <a:pPr marL="0" indent="0">
              <a:buNone/>
            </a:pPr>
            <a:r>
              <a:rPr lang="es-AR" dirty="0"/>
              <a:t>- EL MUNICIPIO </a:t>
            </a:r>
            <a:r>
              <a:rPr lang="es-AR" u="sng" dirty="0"/>
              <a:t>NO</a:t>
            </a:r>
            <a:r>
              <a:rPr lang="es-AR" dirty="0"/>
              <a:t> CUENTA CON ESPACIO FÍSICO PARA CELEBRAR AUDIENCIAS PRESENCIALES.</a:t>
            </a:r>
          </a:p>
          <a:p>
            <a:pPr>
              <a:buFontTx/>
              <a:buChar char="-"/>
            </a:pPr>
            <a:endParaRPr lang="es-AR" dirty="0"/>
          </a:p>
          <a:p>
            <a:pPr marL="0" indent="0">
              <a:buNone/>
            </a:pPr>
            <a:r>
              <a:rPr lang="es-AR" dirty="0"/>
              <a:t>- SI LOS MEDIADORES CUENTAN CON ESTUDIO EN LA CIUDAD DE LUJÁN PUEDEN CELEBRAR LA AUDIENCIA EN SU ESTUDIO.</a:t>
            </a:r>
          </a:p>
          <a:p>
            <a:pPr>
              <a:buFontTx/>
              <a:buChar char="-"/>
            </a:pPr>
            <a:endParaRPr lang="es-AR" dirty="0"/>
          </a:p>
          <a:p>
            <a:pPr marL="0" indent="0">
              <a:buNone/>
            </a:pPr>
            <a:r>
              <a:rPr lang="es-AR" dirty="0"/>
              <a:t> - SOLO EN </a:t>
            </a:r>
            <a:r>
              <a:rPr lang="es-AR" u="sng" dirty="0"/>
              <a:t>CASOS EXCEPCIONALES </a:t>
            </a:r>
            <a:r>
              <a:rPr lang="es-AR" dirty="0"/>
              <a:t>SE PODRÁ SOLICITAR Y COORDINAR CON EL MUNICIPIO UN ESPACIO PARA CELEBRAR AUDIENCIAS PRESENCIALES.</a:t>
            </a:r>
          </a:p>
          <a:p>
            <a:pPr marL="0" indent="0" algn="ctr">
              <a:buNone/>
            </a:pPr>
            <a:endParaRPr lang="es-AR" b="1" u="sng" dirty="0"/>
          </a:p>
        </p:txBody>
      </p:sp>
    </p:spTree>
    <p:extLst>
      <p:ext uri="{BB962C8B-B14F-4D97-AF65-F5344CB8AC3E}">
        <p14:creationId xmlns:p14="http://schemas.microsoft.com/office/powerpoint/2010/main" val="221878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F20F150-3374-E76D-C3D2-C61A39C52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Audiencias </a:t>
            </a:r>
            <a:br>
              <a:rPr lang="es-AR" dirty="0"/>
            </a:br>
            <a:r>
              <a:rPr lang="es-AR" dirty="0"/>
              <a:t>por videollamada de WHATSAPP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7DC241F3-628D-5BA2-908F-01B5F6B0CB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/>
              <a:t> </a:t>
            </a:r>
          </a:p>
          <a:p>
            <a:r>
              <a:rPr lang="es-AR" sz="2000" dirty="0"/>
              <a:t>A los efectos de utilizar un canal amigable para la celebración de las audiencias a distancia, se sugiere utilizar videollamada de WhatsApp.</a:t>
            </a:r>
          </a:p>
          <a:p>
            <a:r>
              <a:rPr lang="es-AR" sz="2000" dirty="0"/>
              <a:t>Se puede generar enlace de llamada para consignar en la cédula.</a:t>
            </a:r>
          </a:p>
          <a:p>
            <a:r>
              <a:rPr lang="es-AR" sz="2000" dirty="0"/>
              <a:t>Para hacerlo deben tocar el símbolo de llamadas y allí les aparecerá un ícono para generar el enlace de la llamada.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695014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657EAB1-B22F-1360-907E-2C4E4978E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actas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1359D856-83D4-7113-C4CC-F9CBAF8FD1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es-AR" dirty="0"/>
          </a:p>
          <a:p>
            <a:r>
              <a:rPr lang="es-AR" dirty="0"/>
              <a:t>De la audiencia se debe redactar un ACTA.</a:t>
            </a:r>
          </a:p>
          <a:p>
            <a:r>
              <a:rPr lang="es-AR" b="1" u="sng" dirty="0"/>
              <a:t>SIN ACUERDO</a:t>
            </a:r>
            <a:r>
              <a:rPr lang="es-AR" dirty="0"/>
              <a:t>: Se firma solo por el Mediador con firma Digital y se notifica en el plazo de 72 horas hábiles a la Oficina Mediaciones Comunitarias del Municipio.</a:t>
            </a:r>
          </a:p>
          <a:p>
            <a:r>
              <a:rPr lang="es-AR" b="1" u="sng" dirty="0"/>
              <a:t>CON ACUERDO:</a:t>
            </a:r>
            <a:r>
              <a:rPr lang="es-AR" dirty="0"/>
              <a:t> Se redacta el Acta donde conste la solución y el compromiso al que  arribaron las partes. </a:t>
            </a:r>
          </a:p>
          <a:p>
            <a:r>
              <a:rPr lang="es-AR" dirty="0"/>
              <a:t>El acuerdo debe ser refrendado con las firmas de las partes y el Mediador.</a:t>
            </a:r>
          </a:p>
          <a:p>
            <a:r>
              <a:rPr lang="es-AR" b="1" dirty="0"/>
              <a:t>AUDIENCIAS PRESENCIALES.</a:t>
            </a:r>
            <a:r>
              <a:rPr lang="es-AR" dirty="0"/>
              <a:t> Firma ológrafa  y se notifica en el plazo de 72 horas hábiles  a la Oficina Mediaciones Comunitarias del Municipio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466393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3EC71AD-57CC-92C3-D7CD-EC065C935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Acuerdo en audiencias </a:t>
            </a:r>
            <a:br>
              <a:rPr lang="es-AR" dirty="0"/>
            </a:br>
            <a:r>
              <a:rPr lang="es-AR" dirty="0"/>
              <a:t>“a distancia”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0068FA42-CA44-1A11-AFC9-0A34502934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sz="2400" dirty="0"/>
              <a:t> El Mediador debe redactar el acuerdo y enviarlo por medios telemáticos a las partes, quienes en el plazo de 72 horas hábiles deben enviarlo firmado a la Oficina de Mediaciones Comunitarias del Municipio.</a:t>
            </a:r>
          </a:p>
          <a:p>
            <a:r>
              <a:rPr lang="es-AR" sz="2400" dirty="0"/>
              <a:t>El Mediador cuenta con igual plazo para enviar una copia del Acta con Acuerdo con su firma digital a la Oficina de Mediaciones Comunitarias del Municipio.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902513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0EA9C1C-92F6-DF2C-621E-6A1812C45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Muchas gracias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612042F1-6E41-1023-CDA5-C63F4BEB2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103763223"/>
      </p:ext>
    </p:extLst>
  </p:cSld>
  <p:clrMapOvr>
    <a:masterClrMapping/>
  </p:clrMapOvr>
</p:sld>
</file>

<file path=ppt/theme/theme1.xml><?xml version="1.0" encoding="utf-8"?>
<a:theme xmlns:a="http://schemas.openxmlformats.org/drawingml/2006/main" name="Paquete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TM10001115[[fn=Paquete]]</Template>
  <TotalTime>56</TotalTime>
  <Words>519</Words>
  <Application>Microsoft Office PowerPoint</Application>
  <PresentationFormat>Panorámica</PresentationFormat>
  <Paragraphs>55</Paragraphs>
  <Slides>9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Amasis MT Pro Medium</vt:lpstr>
      <vt:lpstr>Aptos</vt:lpstr>
      <vt:lpstr>Arial</vt:lpstr>
      <vt:lpstr>EncodeSans</vt:lpstr>
      <vt:lpstr>Gill Sans MT</vt:lpstr>
      <vt:lpstr>Paquete</vt:lpstr>
      <vt:lpstr>Mediaciones comunitarias</vt:lpstr>
      <vt:lpstr>MEDIACIONES COMUNITARIAS</vt:lpstr>
      <vt:lpstr>Alcance del acuerdo</vt:lpstr>
      <vt:lpstr>procedimiento</vt:lpstr>
      <vt:lpstr>audiencias</vt:lpstr>
      <vt:lpstr>Audiencias  por videollamada de WHATSAPP</vt:lpstr>
      <vt:lpstr>actas</vt:lpstr>
      <vt:lpstr>Acuerdo en audiencias  “a distancia”</vt:lpstr>
      <vt:lpstr>Muchas gracias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Mediaciones comunitarias</dc:title>
  <dc:creator>Ana María Martínez</dc:creator>
  <cp:lastModifiedBy>Ana María Martínez</cp:lastModifiedBy>
  <cp:revision>3</cp:revision>
  <cp:lastPrinted>2024-08-12T00:08:12Z</cp:lastPrinted>
  <dcterms:created xsi:type="dcterms:W3CDTF">2024-06-19T13:19:07Z</dcterms:created>
  <dcterms:modified xsi:type="dcterms:W3CDTF">2024-08-12T00:08:26Z</dcterms:modified>
</cp:coreProperties>
</file>